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7" r:id="rId2"/>
    <p:sldId id="258" r:id="rId3"/>
    <p:sldId id="259" r:id="rId4"/>
    <p:sldId id="261" r:id="rId5"/>
    <p:sldId id="284" r:id="rId6"/>
    <p:sldId id="269" r:id="rId7"/>
    <p:sldId id="285" r:id="rId8"/>
    <p:sldId id="281" r:id="rId9"/>
    <p:sldId id="286" r:id="rId10"/>
    <p:sldId id="275" r:id="rId11"/>
    <p:sldId id="282" r:id="rId12"/>
    <p:sldId id="27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64D"/>
    <a:srgbClr val="197845"/>
    <a:srgbClr val="33786E"/>
    <a:srgbClr val="449C8D"/>
    <a:srgbClr val="005C7A"/>
    <a:srgbClr val="006D8E"/>
    <a:srgbClr val="0099C5"/>
    <a:srgbClr val="00B7EC"/>
    <a:srgbClr val="008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70" autoAdjust="0"/>
    <p:restoredTop sz="94660"/>
  </p:normalViewPr>
  <p:slideViewPr>
    <p:cSldViewPr snapToGrid="0">
      <p:cViewPr varScale="1">
        <p:scale>
          <a:sx n="80" d="100"/>
          <a:sy n="80" d="100"/>
        </p:scale>
        <p:origin x="224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3B423-B94D-2E42-A6CD-BEEE063E9243}" type="datetimeFigureOut">
              <a:rPr lang="en-US" smtClean="0"/>
              <a:t>2/5/20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1D528-FA36-074F-AC3F-66E785DCA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DF17-92F0-4237-984D-E40399809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DF17C-73C5-459A-B264-472D0DD8F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EDDFC-5948-42D6-82F7-2973EB62D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7454-38D1-453C-B26C-95CF54C39181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C29BF-4E25-448C-8AAB-806F5B56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F5F1F-7B93-4B45-A286-F62F7171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0BE5-3C8D-46D5-949D-FF081235F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3831-8F96-4FD0-A2D2-835E5A60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69253-0445-43ED-A19A-6DD5C5CE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C742D-1FC4-493C-954C-40EBCFCE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7454-38D1-453C-B26C-95CF54C39181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B0AB2-CFBC-437F-AF18-9D86BD4E7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CE472-61F5-4144-93A4-8E581DE8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0BE5-3C8D-46D5-949D-FF081235F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6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754104-6BFE-4DFB-8179-290FF057B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E2FEC3-1F3D-4B5D-AA86-45237FC56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8ED8A-AC98-41ED-8702-7F8E7511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7454-38D1-453C-B26C-95CF54C39181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09F60-CD67-46B8-A4C9-1BCCA393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D63D0-934C-4349-96BA-11B8AD82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0BE5-3C8D-46D5-949D-FF081235F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3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E10BE-ABAD-4A12-BC8F-E9FD52FBE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E7B47-7023-4136-A104-646657DE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F017-5B47-44DB-B03F-731DAF389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7454-38D1-453C-B26C-95CF54C39181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A1BC6-B788-4CAA-9C9D-EEC4EB255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CA70A-5126-4ACC-8627-23A1B6BCB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0BE5-3C8D-46D5-949D-FF081235F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1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96EC-3345-461B-A8D0-70929C869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CF201-7F2F-4072-9A67-C28E34F2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A4E66-E571-46BB-8453-20EDAA8F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7454-38D1-453C-B26C-95CF54C39181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A5E47-AA93-4010-A102-76712F6D1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1F361-173B-4C41-85B0-ECF16F91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0BE5-3C8D-46D5-949D-FF081235F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7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76EEF-2404-4FB4-B3C1-F851A7AC2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DA4D6-A65C-4CB9-966B-A7096B32F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8DAE-00A6-4495-9B31-8CF1D9DBE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77330-9DA2-4C75-9CA6-E6E21CB0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7454-38D1-453C-B26C-95CF54C39181}" type="datetimeFigureOut">
              <a:rPr lang="en-US" smtClean="0"/>
              <a:t>2/5/20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651D3-D3D1-4F2A-BD2E-FD83885A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4C24F-80CF-4701-B516-C3C19F039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0BE5-3C8D-46D5-949D-FF081235F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0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39E4-D927-48D3-818C-F3AC6377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04A7F-E54A-489A-8458-386194313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505CC-322A-4F77-8EB0-7211333E4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3026D-9A15-4BBF-9B1A-8443545D0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324B3A-8CAD-4168-B729-E1A397027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A93A22-0FBC-49FA-9EBF-F36A08F2C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7454-38D1-453C-B26C-95CF54C39181}" type="datetimeFigureOut">
              <a:rPr lang="en-US" smtClean="0"/>
              <a:t>2/5/20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3E635E-49B0-45B6-8E15-7EBACB22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7839E9-9DEE-45D4-926C-48442BD7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0BE5-3C8D-46D5-949D-FF081235F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6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C9B49-FE63-4B4F-8A28-ABE54D3D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89EAD-5676-4A2C-A987-490D86D5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7454-38D1-453C-B26C-95CF54C39181}" type="datetimeFigureOut">
              <a:rPr lang="en-US" smtClean="0"/>
              <a:t>2/5/20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91E3C-12B9-46C8-A509-0B51513E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5127E-3CDA-4BCA-A1DF-540AED02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0BE5-3C8D-46D5-949D-FF081235F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7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82BFA8-99C3-4586-AD96-75E9F8841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7454-38D1-453C-B26C-95CF54C39181}" type="datetimeFigureOut">
              <a:rPr lang="en-US" smtClean="0"/>
              <a:t>2/5/20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694A5-1D4A-43CB-B10B-7EA18DCFD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54D5D-6641-43D5-B252-30065194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0BE5-3C8D-46D5-949D-FF081235F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8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A09-F77E-41F1-B7D6-16F56F3F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963D7-4EAF-4D24-9E6D-04FBE5C3E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02B3D-1D05-414A-96A2-42FEC98DE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9F0AF-590F-45C3-9DB7-12FF0656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7454-38D1-453C-B26C-95CF54C39181}" type="datetimeFigureOut">
              <a:rPr lang="en-US" smtClean="0"/>
              <a:t>2/5/20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C959B-1A59-4794-8FBE-374F6361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0337A-3F13-4FA0-AD86-5372ED6C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0BE5-3C8D-46D5-949D-FF081235F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9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71FC-39A9-4854-AEDD-3AA52E78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65BCE3-3A7E-4936-8690-5C27C4535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C411D-3244-4F9F-8C6D-DBD4F06CB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5E8A-C69B-4483-B580-9556B87D4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7454-38D1-453C-B26C-95CF54C39181}" type="datetimeFigureOut">
              <a:rPr lang="en-US" smtClean="0"/>
              <a:t>2/5/20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CAA18-FA4D-4271-9E6E-CDE9A04B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AB319-40A2-4D1E-B5AA-1B4533D0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0BE5-3C8D-46D5-949D-FF081235F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2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CABF6D-D756-44C7-8EF1-CF89F2AC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F2B63-8FA6-4A08-BF79-BEC796B12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C3BB2-68D0-4CC0-A00C-A596E34E4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17454-38D1-453C-B26C-95CF54C39181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90BEB-F6FB-4F66-9678-4C5A68117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51D7C-15E4-40CF-B0E5-2B35E29D4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C0BE5-3C8D-46D5-949D-FF081235F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2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iatricpsychiatry.bwh.harvard.edu/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aresearch.bwh.harvard.ed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jdonovan@bwh.harvard.edu" TargetMode="External"/><Relationship Id="rId2" Type="http://schemas.openxmlformats.org/officeDocument/2006/relationships/hyperlink" Target="mailto:jurizar@bwh.harvard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dawson2@partners.org" TargetMode="External"/><Relationship Id="rId4" Type="http://schemas.openxmlformats.org/officeDocument/2006/relationships/hyperlink" Target="mailto:kdbiddle@bwh.harvard.ed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5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10000"/>
                    </a14:imgEffect>
                  </a14:imgLayer>
                </a14:imgProps>
              </a:ext>
            </a:extLst>
          </a:blip>
          <a:srcRect l="3074" t="10629" r="471" b="802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3E0003-D69D-B043-A0D1-7088D64D9DF8}"/>
              </a:ext>
            </a:extLst>
          </p:cNvPr>
          <p:cNvSpPr txBox="1"/>
          <p:nvPr/>
        </p:nvSpPr>
        <p:spPr>
          <a:xfrm>
            <a:off x="1015124" y="2212060"/>
            <a:ext cx="10161752" cy="1938992"/>
          </a:xfrm>
          <a:prstGeom prst="rect">
            <a:avLst/>
          </a:prstGeom>
          <a:solidFill>
            <a:schemeClr val="tx1">
              <a:alpha val="25098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ea typeface="Geneva" panose="020B0503030404040204" pitchFamily="34" charset="0"/>
              </a:rPr>
              <a:t> GERIATRIC PSYCHIATRY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  <a:ea typeface="Geneva" panose="020B0503030404040204" pitchFamily="34" charset="0"/>
              </a:rPr>
              <a:t>CONCENTRATION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99360" y="4349470"/>
            <a:ext cx="84031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Brigham and Women’s Hospital / Harvard Medical School </a:t>
            </a:r>
          </a:p>
          <a:p>
            <a:r>
              <a:rPr lang="en-US" sz="2600" dirty="0">
                <a:solidFill>
                  <a:schemeClr val="bg1"/>
                </a:solidFill>
              </a:rPr>
              <a:t>                     Psychiatry Residency Program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         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9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09" y="0"/>
            <a:ext cx="10515600" cy="1325563"/>
          </a:xfrm>
        </p:spPr>
        <p:txBody>
          <a:bodyPr/>
          <a:lstStyle/>
          <a:p>
            <a:r>
              <a:rPr lang="en-US" dirty="0"/>
              <a:t>           Relevant Dates for Geriatric Psychiatry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917C38-85C7-4D51-96D4-50ED88304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719232"/>
              </p:ext>
            </p:extLst>
          </p:nvPr>
        </p:nvGraphicFramePr>
        <p:xfrm>
          <a:off x="1936113" y="1031240"/>
          <a:ext cx="8868292" cy="5618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71902">
                  <a:extLst>
                    <a:ext uri="{9D8B030D-6E8A-4147-A177-3AD203B41FA5}">
                      <a16:colId xmlns:a16="http://schemas.microsoft.com/office/drawing/2014/main" val="2160449802"/>
                    </a:ext>
                  </a:extLst>
                </a:gridCol>
                <a:gridCol w="7296390">
                  <a:extLst>
                    <a:ext uri="{9D8B030D-6E8A-4147-A177-3AD203B41FA5}">
                      <a16:colId xmlns:a16="http://schemas.microsoft.com/office/drawing/2014/main" val="3141303691"/>
                    </a:ext>
                  </a:extLst>
                </a:gridCol>
              </a:tblGrid>
              <a:tr h="315174">
                <a:tc>
                  <a:txBody>
                    <a:bodyPr/>
                    <a:lstStyle/>
                    <a:p>
                      <a:r>
                        <a:rPr lang="en-US" sz="1600" dirty="0"/>
                        <a:t>Month</a:t>
                      </a:r>
                    </a:p>
                  </a:txBody>
                  <a:tcPr>
                    <a:solidFill>
                      <a:srgbClr val="0089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Projected Event Dates and Due Dates</a:t>
                      </a:r>
                    </a:p>
                  </a:txBody>
                  <a:tcPr>
                    <a:solidFill>
                      <a:srgbClr val="0089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046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July</a:t>
                      </a:r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Alzheimer’s Association International Conference (AAIC)</a:t>
                      </a:r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10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August </a:t>
                      </a:r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503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September</a:t>
                      </a:r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63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October</a:t>
                      </a:r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HMS Neuropsychiatry CME</a:t>
                      </a:r>
                    </a:p>
                    <a:p>
                      <a:r>
                        <a:rPr lang="en-US" sz="1600" dirty="0"/>
                        <a:t>Applications due for AAGP scholars program and for AAGP annual meeting posters.</a:t>
                      </a:r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522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November </a:t>
                      </a:r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Gerontological</a:t>
                      </a:r>
                      <a:r>
                        <a:rPr lang="en-US" sz="1600" dirty="0"/>
                        <a:t> Society of American Annual Meeting</a:t>
                      </a:r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440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December</a:t>
                      </a:r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HMS Psychiatry Research Fellowship application</a:t>
                      </a:r>
                      <a:r>
                        <a:rPr lang="en-US" sz="1600" baseline="0" dirty="0"/>
                        <a:t> due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BPSI </a:t>
                      </a:r>
                      <a:r>
                        <a:rPr lang="en-US" sz="1600" baseline="0" dirty="0"/>
                        <a:t>1 year Fellowship application period December-March</a:t>
                      </a:r>
                      <a:endParaRPr lang="en-US" sz="1600" dirty="0"/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725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January </a:t>
                      </a:r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Mysell</a:t>
                      </a:r>
                      <a:r>
                        <a:rPr lang="en-US" sz="1600" dirty="0"/>
                        <a:t> Research Day poster application due.  AAIC poster application due.</a:t>
                      </a:r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668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February</a:t>
                      </a:r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39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March</a:t>
                      </a:r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American Association for Geriatric Psychiatry (AAGP) Annual Meeting </a:t>
                      </a:r>
                    </a:p>
                    <a:p>
                      <a:r>
                        <a:rPr lang="en-US" sz="1600" dirty="0"/>
                        <a:t>American Neuropsychiatric Association Annual Meeting; HMS Gerontology CME</a:t>
                      </a:r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April </a:t>
                      </a:r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HMS Psychiatry </a:t>
                      </a:r>
                      <a:r>
                        <a:rPr lang="en-US" sz="1600" dirty="0" err="1"/>
                        <a:t>Mysell</a:t>
                      </a:r>
                      <a:r>
                        <a:rPr lang="en-US" sz="1600" dirty="0"/>
                        <a:t> Research Day</a:t>
                      </a:r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40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May </a:t>
                      </a:r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Partners Geriatric Psychiatry Fellowship application due </a:t>
                      </a:r>
                    </a:p>
                    <a:p>
                      <a:r>
                        <a:rPr lang="en-US" sz="1600" dirty="0"/>
                        <a:t>BWH Neuropsychiatry Fellowship application due</a:t>
                      </a:r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038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June </a:t>
                      </a:r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HMS Dementia CME (late May-early June)</a:t>
                      </a:r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92918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5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6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66575"/>
              </p:ext>
            </p:extLst>
          </p:nvPr>
        </p:nvGraphicFramePr>
        <p:xfrm>
          <a:off x="304800" y="158194"/>
          <a:ext cx="11710738" cy="64880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10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16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ACADEMIC DEVELOPMENT</a:t>
                      </a:r>
                    </a:p>
                  </a:txBody>
                  <a:tcPr>
                    <a:solidFill>
                      <a:srgbClr val="0089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158">
                <a:tc>
                  <a:txBody>
                    <a:bodyPr/>
                    <a:lstStyle/>
                    <a:p>
                      <a:r>
                        <a:rPr lang="en-US" sz="2000" dirty="0"/>
                        <a:t>SKILLS DEVELOPMENT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600" dirty="0"/>
                        <a:t>Oral and Written Scientific Communication Skills: the ability to write a professional abstract/paper and the ability to present a medical/scientific talk.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600" dirty="0"/>
                        <a:t>Practical professional skills: the Harvard CV,  academic calendar and time management</a:t>
                      </a:r>
                      <a:endParaRPr lang="en-US" dirty="0"/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116">
                <a:tc>
                  <a:txBody>
                    <a:bodyPr/>
                    <a:lstStyle/>
                    <a:p>
                      <a:r>
                        <a:rPr lang="en-US" sz="2000" dirty="0"/>
                        <a:t>OWNERSHIP, LEADERSHIP AND COLLABORATION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600" dirty="0"/>
                        <a:t>Intellectual growth within geriatric psychiatry as a clinician, educator and/or researcher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600" dirty="0"/>
                        <a:t>Developing a professional identity and establishing a roadmap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600" dirty="0"/>
                        <a:t>Developing professional relationships</a:t>
                      </a:r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6063">
                <a:tc>
                  <a:txBody>
                    <a:bodyPr/>
                    <a:lstStyle/>
                    <a:p>
                      <a:r>
                        <a:rPr lang="en-US" sz="2000" dirty="0"/>
                        <a:t>POSSIBLE VEHICLES FOR ACADEMIC GROWTH</a:t>
                      </a:r>
                      <a:endParaRPr lang="en-US" sz="1600" dirty="0"/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600" dirty="0"/>
                        <a:t>Work with faculty to develop teaching materials for medical students/residents or patients/families (e.g. yearly updates</a:t>
                      </a:r>
                      <a:r>
                        <a:rPr lang="en-US" sz="1600" baseline="0" dirty="0"/>
                        <a:t> to </a:t>
                      </a:r>
                      <a:r>
                        <a:rPr lang="en-US" sz="1600" dirty="0"/>
                        <a:t>HMS geriatric psychiatry lectures, HMS Neuropsychiatry CME,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BWH PGY-3 Didactics)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600" dirty="0"/>
                        <a:t>Participate in optimizing clinical care (e.g. implementing or expanding virtual visits or virtual groups)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600" dirty="0"/>
                        <a:t>Write a case report in the Harvard Review of Psychiatry style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600" dirty="0"/>
                        <a:t>Co-author a book chapter or journal editorial with faculty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600" dirty="0"/>
                        <a:t>Pilot a clinical tool or intervention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600" dirty="0"/>
                        <a:t>Initiate a new outreach activity or relationship (e.g., Alzheimer’s Association; Alzheimer’s Buddies; </a:t>
                      </a:r>
                      <a:r>
                        <a:rPr lang="en-US" sz="1600" dirty="0" err="1"/>
                        <a:t>Berklee</a:t>
                      </a:r>
                      <a:r>
                        <a:rPr lang="en-US" sz="1600" baseline="0" dirty="0"/>
                        <a:t> music therapy</a:t>
                      </a:r>
                      <a:r>
                        <a:rPr lang="en-US" sz="1600" dirty="0"/>
                        <a:t>) 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600" dirty="0"/>
                        <a:t>Pursue specialized training (mindfulness, psychotherapy)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600" dirty="0"/>
                        <a:t>Pursue research training (e.g., Harvard Catalyst)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600" dirty="0"/>
                        <a:t>Pursue mentored research (e.g., Neuropsychiatry of Aging)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600" dirty="0"/>
                        <a:t>Attend and participate in academic conferences (e.g., AAGP, AAIC, GSA)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600" dirty="0"/>
                        <a:t>Participate in professional associations (e.g., AAGP</a:t>
                      </a:r>
                      <a:r>
                        <a:rPr lang="en-US" sz="1600" baseline="0" dirty="0"/>
                        <a:t> or APA/</a:t>
                      </a:r>
                      <a:r>
                        <a:rPr lang="en-US" sz="1600" dirty="0"/>
                        <a:t> Massachusetts Psychiatric Society Geriatric Interest Group)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600" dirty="0"/>
                        <a:t>Perform academic work in related specialty (e.g. Neurology, Neuropathology,</a:t>
                      </a:r>
                      <a:r>
                        <a:rPr lang="en-US" sz="1600" baseline="0" dirty="0"/>
                        <a:t> Gerontology, Orthopedics)</a:t>
                      </a:r>
                      <a:endParaRPr lang="en-US" sz="1600" dirty="0"/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5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55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52618B-4BC5-4678-BDD8-BD3B57C26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88212"/>
              </p:ext>
            </p:extLst>
          </p:nvPr>
        </p:nvGraphicFramePr>
        <p:xfrm>
          <a:off x="2032000" y="1960880"/>
          <a:ext cx="8128000" cy="293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0073">
                  <a:extLst>
                    <a:ext uri="{9D8B030D-6E8A-4147-A177-3AD203B41FA5}">
                      <a16:colId xmlns:a16="http://schemas.microsoft.com/office/drawing/2014/main" val="523861362"/>
                    </a:ext>
                  </a:extLst>
                </a:gridCol>
                <a:gridCol w="5897927">
                  <a:extLst>
                    <a:ext uri="{9D8B030D-6E8A-4147-A177-3AD203B41FA5}">
                      <a16:colId xmlns:a16="http://schemas.microsoft.com/office/drawing/2014/main" val="1661625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Faculty</a:t>
                      </a:r>
                    </a:p>
                  </a:txBody>
                  <a:tcPr>
                    <a:solidFill>
                      <a:srgbClr val="0089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PGY-3 Didactics in Geriatric Psychiatry</a:t>
                      </a:r>
                    </a:p>
                    <a:p>
                      <a:r>
                        <a:rPr lang="en-US" dirty="0"/>
                        <a:t>Workshop (90 min); Interactive Lecture (60 min)</a:t>
                      </a:r>
                    </a:p>
                  </a:txBody>
                  <a:tcPr>
                    <a:solidFill>
                      <a:srgbClr val="0089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29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Donovan</a:t>
                      </a:r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Neuropsychiatry of Alzheimer’s disease-</a:t>
                      </a:r>
                    </a:p>
                    <a:p>
                      <a:r>
                        <a:rPr lang="en-US" dirty="0"/>
                        <a:t>Natural History and Evidence Based Treatments</a:t>
                      </a:r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509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Urizar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 Life Depression- Differential Diagnosis and Treatment</a:t>
                      </a:r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15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Gonzalez</a:t>
                      </a:r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Aging with Psychiatric Disorders</a:t>
                      </a:r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458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Altman</a:t>
                      </a:r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Evidenced Based Therapies in Older Patients and in Older Patients with Cognitive Impairment 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24904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A3B2A3A-20D2-41EA-BEC2-6D0EBE0C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48" y="170277"/>
            <a:ext cx="11113957" cy="1325563"/>
          </a:xfrm>
        </p:spPr>
        <p:txBody>
          <a:bodyPr/>
          <a:lstStyle/>
          <a:p>
            <a:r>
              <a:rPr lang="en-US" dirty="0"/>
              <a:t>           PGY3 Didactics for Geriatric Psychiatry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5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49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16" y="28538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5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384" y="1482931"/>
            <a:ext cx="5671614" cy="42588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18927" y="5964988"/>
            <a:ext cx="92147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For more information-   </a:t>
            </a:r>
            <a:r>
              <a:rPr lang="en-US" sz="2400" dirty="0">
                <a:hlinkClick r:id="rId3"/>
              </a:rPr>
              <a:t>http://www.geriatricpsychiatry.bwh.harvard.edu</a:t>
            </a:r>
            <a:endParaRPr lang="en-US" sz="2400" dirty="0"/>
          </a:p>
          <a:p>
            <a:r>
              <a:rPr lang="en-US" sz="2400" dirty="0"/>
              <a:t>                                           </a:t>
            </a:r>
            <a:r>
              <a:rPr lang="en-US" sz="2400" dirty="0">
                <a:hlinkClick r:id="rId4"/>
              </a:rPr>
              <a:t>http://nearesearch.bwh.harvard.edu/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91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teach residents about the work and career possibilities in Geriatric Psychiatry </a:t>
            </a:r>
          </a:p>
          <a:p>
            <a:r>
              <a:rPr lang="en-US" dirty="0"/>
              <a:t>To help residents acquire clinical and academic experience in Geriatric Psychiatry and Geriatric Neuropsychiatry</a:t>
            </a:r>
          </a:p>
          <a:p>
            <a:r>
              <a:rPr lang="en-US" dirty="0"/>
              <a:t>To foster residents relationships with clinicians, academic faculty and other residents working within BWH Geriatric Psychiatry and with affiliated services and departments.</a:t>
            </a:r>
          </a:p>
          <a:p>
            <a:r>
              <a:rPr lang="en-US" dirty="0"/>
              <a:t>To provide access to mentorship for scholarly work and guidance for specialty training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5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0921CB-A0C2-DA48-8817-52970AB48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130" y="230188"/>
            <a:ext cx="4143086" cy="12877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426" y="357630"/>
            <a:ext cx="9091078" cy="1325563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dirty="0"/>
              <a:t>Concentration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730" y="1857943"/>
            <a:ext cx="1091683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Learn about </a:t>
            </a:r>
            <a:r>
              <a:rPr lang="en-US" u="sng" dirty="0"/>
              <a:t>geriatric psychiatry disorders</a:t>
            </a:r>
            <a:r>
              <a:rPr lang="en-US" i="1" u="sng" dirty="0"/>
              <a:t>.</a:t>
            </a:r>
          </a:p>
          <a:p>
            <a:r>
              <a:rPr lang="en-US" dirty="0"/>
              <a:t>Gain experience in the evaluation and treatment of </a:t>
            </a:r>
            <a:r>
              <a:rPr lang="en-US" u="sng" dirty="0"/>
              <a:t>geriatric psychiatry patients and their families</a:t>
            </a:r>
            <a:r>
              <a:rPr lang="en-US" i="1" u="sng" dirty="0"/>
              <a:t> </a:t>
            </a:r>
            <a:r>
              <a:rPr lang="en-US" dirty="0"/>
              <a:t>by working with BWH geriatric psychiatrists and other clinicians and faculty </a:t>
            </a:r>
          </a:p>
          <a:p>
            <a:r>
              <a:rPr lang="en-US" dirty="0"/>
              <a:t>Learn about </a:t>
            </a:r>
            <a:r>
              <a:rPr lang="en-US" u="sng" dirty="0"/>
              <a:t>how geriatric psychiatry interfaces </a:t>
            </a:r>
            <a:r>
              <a:rPr lang="en-US" dirty="0"/>
              <a:t>with other aspects of psychiatry, medical specialties and community resources.</a:t>
            </a:r>
          </a:p>
          <a:p>
            <a:r>
              <a:rPr lang="en-US" dirty="0"/>
              <a:t>Learn about </a:t>
            </a:r>
            <a:r>
              <a:rPr lang="en-US" u="sng" dirty="0"/>
              <a:t>career options &amp; trajectories in geriatric psychiatry </a:t>
            </a:r>
            <a:r>
              <a:rPr lang="en-US" dirty="0"/>
              <a:t>from BWH faculty and staff and other trainees.</a:t>
            </a:r>
            <a:r>
              <a:rPr lang="en-US" b="1" dirty="0"/>
              <a:t> </a:t>
            </a:r>
          </a:p>
          <a:p>
            <a:r>
              <a:rPr lang="en-US" dirty="0"/>
              <a:t>Learn about the </a:t>
            </a:r>
            <a:r>
              <a:rPr lang="en-US" u="sng" dirty="0"/>
              <a:t>larger geriatric psychiatry community</a:t>
            </a:r>
            <a:r>
              <a:rPr lang="en-US" dirty="0"/>
              <a:t> locally, regionally and nationally and how to get connected.  </a:t>
            </a:r>
          </a:p>
          <a:p>
            <a:r>
              <a:rPr lang="en-US" dirty="0"/>
              <a:t>Opportunity for mentorship in these activities &amp; </a:t>
            </a:r>
            <a:r>
              <a:rPr lang="en-US" u="sng" dirty="0"/>
              <a:t>applying for geriatric psychiatry fellowships.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5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427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Overview of Geriatric Psychiatry at BWH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5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0921CB-A0C2-DA48-8817-52970AB48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130" y="230188"/>
            <a:ext cx="4143086" cy="12877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91743"/>
              </p:ext>
            </p:extLst>
          </p:nvPr>
        </p:nvGraphicFramePr>
        <p:xfrm>
          <a:off x="766331" y="406786"/>
          <a:ext cx="10659337" cy="5694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3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9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64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SITES</a:t>
                      </a:r>
                    </a:p>
                  </a:txBody>
                  <a:tcPr>
                    <a:solidFill>
                      <a:srgbClr val="0099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FACULTY</a:t>
                      </a:r>
                    </a:p>
                  </a:txBody>
                  <a:tcPr>
                    <a:solidFill>
                      <a:srgbClr val="0099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LOCATION</a:t>
                      </a:r>
                    </a:p>
                  </a:txBody>
                  <a:tcPr>
                    <a:solidFill>
                      <a:srgbClr val="009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Geriatric Neuropsychiatry Outpatient Services </a:t>
                      </a:r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Juan Carlos </a:t>
                      </a:r>
                      <a:r>
                        <a:rPr lang="en-US" sz="1800" dirty="0" err="1"/>
                        <a:t>Urizar</a:t>
                      </a:r>
                      <a:r>
                        <a:rPr lang="en-US" sz="1800" dirty="0"/>
                        <a:t> MD,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Nancy Donovan MD</a:t>
                      </a:r>
                      <a:endParaRPr lang="en-US" dirty="0"/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60 </a:t>
                      </a:r>
                      <a:r>
                        <a:rPr lang="en-US" dirty="0" err="1"/>
                        <a:t>Fenwood</a:t>
                      </a:r>
                      <a:r>
                        <a:rPr lang="en-US" dirty="0"/>
                        <a:t> Rd, Boston,</a:t>
                      </a:r>
                      <a:r>
                        <a:rPr lang="en-US" baseline="0" dirty="0"/>
                        <a:t> MA</a:t>
                      </a:r>
                      <a:endParaRPr lang="en-US" dirty="0"/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Geriatric Psychiatry Outpatient Care</a:t>
                      </a:r>
                      <a:r>
                        <a:rPr lang="en-US" b="0" baseline="0" dirty="0"/>
                        <a:t> at Brigham Psychiatric Services</a:t>
                      </a:r>
                      <a:endParaRPr lang="en-US" b="0" dirty="0"/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Cathy Gonzalez MD, Abby Altman PhD,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Karen </a:t>
                      </a:r>
                      <a:r>
                        <a:rPr lang="en-US" sz="1800" dirty="0" err="1"/>
                        <a:t>Wrenn</a:t>
                      </a:r>
                      <a:r>
                        <a:rPr lang="en-US" sz="1800" dirty="0"/>
                        <a:t> LICSW</a:t>
                      </a:r>
                      <a:endParaRPr lang="en-US" dirty="0"/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221 Longwood, Boston, MA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589">
                <a:tc>
                  <a:txBody>
                    <a:bodyPr/>
                    <a:lstStyle/>
                    <a:p>
                      <a:r>
                        <a:rPr lang="en-US" b="0" dirty="0"/>
                        <a:t>Collaborations with Center for Brain Mind Medicine (Neuropsychiatry, Behavioral Neurology, Neuropsychology</a:t>
                      </a:r>
                      <a:r>
                        <a:rPr lang="en-US" b="0"/>
                        <a:t>, Social Work)</a:t>
                      </a:r>
                      <a:endParaRPr lang="en-US" b="0" dirty="0"/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Laura Morrissey LICSW, </a:t>
                      </a:r>
                    </a:p>
                    <a:p>
                      <a:r>
                        <a:rPr lang="en-US" sz="1800" dirty="0"/>
                        <a:t>Karin Wannamaker LICSW,  </a:t>
                      </a:r>
                    </a:p>
                    <a:p>
                      <a:r>
                        <a:rPr lang="en-US" sz="1800" dirty="0"/>
                        <a:t>Shreya Raj MD,  Gaston </a:t>
                      </a:r>
                      <a:r>
                        <a:rPr lang="en-US" sz="1800" dirty="0" err="1"/>
                        <a:t>Baslet</a:t>
                      </a:r>
                      <a:r>
                        <a:rPr lang="en-US" sz="1800" dirty="0"/>
                        <a:t> MD</a:t>
                      </a:r>
                      <a:endParaRPr lang="en-US" dirty="0"/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60 </a:t>
                      </a:r>
                      <a:r>
                        <a:rPr lang="en-US" dirty="0" err="1"/>
                        <a:t>Fenwood</a:t>
                      </a:r>
                      <a:r>
                        <a:rPr lang="en-US" dirty="0"/>
                        <a:t> Rd, Boston,</a:t>
                      </a:r>
                      <a:r>
                        <a:rPr lang="en-US" baseline="0" dirty="0"/>
                        <a:t> MA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r>
                        <a:rPr lang="en-US" b="0" dirty="0"/>
                        <a:t>Collaborative Care Initiatives: Geriatric Psychiatry &amp; Primary Care </a:t>
                      </a:r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Juan Carlos </a:t>
                      </a:r>
                      <a:r>
                        <a:rPr lang="en-US" sz="1800" dirty="0" err="1"/>
                        <a:t>Urizar</a:t>
                      </a:r>
                      <a:r>
                        <a:rPr lang="en-US" sz="1800" dirty="0"/>
                        <a:t> MD, </a:t>
                      </a:r>
                    </a:p>
                    <a:p>
                      <a:r>
                        <a:rPr lang="en-US" sz="1800" dirty="0"/>
                        <a:t>Jane </a:t>
                      </a:r>
                      <a:r>
                        <a:rPr lang="en-US" sz="1800" dirty="0" err="1"/>
                        <a:t>Erb</a:t>
                      </a:r>
                      <a:r>
                        <a:rPr lang="en-US" sz="1800" dirty="0"/>
                        <a:t> MD, Abby Altman PhD</a:t>
                      </a:r>
                      <a:endParaRPr lang="en-US" dirty="0"/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 South</a:t>
                      </a:r>
                      <a:r>
                        <a:rPr lang="en-US" baseline="0" dirty="0"/>
                        <a:t> Huntington Ave, Boston, MA</a:t>
                      </a:r>
                      <a:endParaRPr lang="en-US" dirty="0"/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471">
                <a:tc>
                  <a:txBody>
                    <a:bodyPr/>
                    <a:lstStyle/>
                    <a:p>
                      <a:r>
                        <a:rPr lang="en-US" b="0" dirty="0"/>
                        <a:t>Geriatric Psychiatry Inpatient Care at BWH-Faulkner Hospital </a:t>
                      </a:r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Carolina Jimenez-</a:t>
                      </a:r>
                      <a:r>
                        <a:rPr lang="en-US" sz="1800" dirty="0" err="1"/>
                        <a:t>Mediedo</a:t>
                      </a:r>
                      <a:r>
                        <a:rPr lang="en-US" sz="1800" dirty="0"/>
                        <a:t> MD</a:t>
                      </a:r>
                      <a:endParaRPr lang="en-US" dirty="0"/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1153 Centre St, Boston, MA</a:t>
                      </a:r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884">
                <a:tc>
                  <a:txBody>
                    <a:bodyPr/>
                    <a:lstStyle/>
                    <a:p>
                      <a:r>
                        <a:rPr lang="en-US" b="0" dirty="0"/>
                        <a:t>Neuropsychiatry of Aging Research Group </a:t>
                      </a:r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Nancy Donovan MD</a:t>
                      </a:r>
                      <a:endParaRPr lang="en-US" dirty="0"/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60 </a:t>
                      </a:r>
                      <a:r>
                        <a:rPr lang="en-US" dirty="0" err="1"/>
                        <a:t>Fenwood</a:t>
                      </a:r>
                      <a:r>
                        <a:rPr lang="en-US" dirty="0"/>
                        <a:t> Rd, Boston,</a:t>
                      </a:r>
                      <a:r>
                        <a:rPr lang="en-US" baseline="0" dirty="0"/>
                        <a:t> MA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0884">
                <a:tc>
                  <a:txBody>
                    <a:bodyPr/>
                    <a:lstStyle/>
                    <a:p>
                      <a:r>
                        <a:rPr lang="en-US" b="0" dirty="0"/>
                        <a:t>Collaboration</a:t>
                      </a:r>
                      <a:r>
                        <a:rPr lang="en-US" b="0" baseline="0" dirty="0"/>
                        <a:t> with </a:t>
                      </a:r>
                      <a:r>
                        <a:rPr lang="en-US" b="0" dirty="0"/>
                        <a:t>Center for Alzheimer Research and Treatment </a:t>
                      </a:r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Nancy Donovan MD</a:t>
                      </a:r>
                      <a:endParaRPr lang="en-US" dirty="0"/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60 </a:t>
                      </a:r>
                      <a:r>
                        <a:rPr lang="en-US" dirty="0" err="1"/>
                        <a:t>Fenwood</a:t>
                      </a:r>
                      <a:r>
                        <a:rPr lang="en-US" dirty="0"/>
                        <a:t> Rd, Boston,</a:t>
                      </a:r>
                      <a:r>
                        <a:rPr lang="en-US" baseline="0" dirty="0"/>
                        <a:t> MA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5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4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712" y="259929"/>
            <a:ext cx="10515600" cy="1325563"/>
          </a:xfrm>
        </p:spPr>
        <p:txBody>
          <a:bodyPr/>
          <a:lstStyle/>
          <a:p>
            <a:r>
              <a:rPr lang="en-US" dirty="0"/>
              <a:t>Concentration Leadership, Faculty &amp; Trainees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712" y="1418554"/>
            <a:ext cx="10864880" cy="494567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Who to contact:  </a:t>
            </a:r>
            <a:r>
              <a:rPr lang="en-US" dirty="0"/>
              <a:t>Juan Carlos </a:t>
            </a:r>
            <a:r>
              <a:rPr lang="en-US" dirty="0" err="1"/>
              <a:t>Urizar</a:t>
            </a:r>
            <a:r>
              <a:rPr lang="en-US" dirty="0"/>
              <a:t> and Nancy Donovan</a:t>
            </a:r>
          </a:p>
          <a:p>
            <a:pPr lvl="1"/>
            <a:r>
              <a:rPr lang="en-US" dirty="0"/>
              <a:t>Emails: </a:t>
            </a:r>
            <a:r>
              <a:rPr lang="en-US" dirty="0">
                <a:hlinkClick r:id="rId2"/>
              </a:rPr>
              <a:t>jurizar@bwh.harvard.edu</a:t>
            </a:r>
            <a:r>
              <a:rPr lang="en-US" dirty="0"/>
              <a:t>; </a:t>
            </a:r>
            <a:r>
              <a:rPr lang="en-US" dirty="0">
                <a:hlinkClick r:id="rId3"/>
              </a:rPr>
              <a:t>njdonovan@bwh.harvard.edu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Office hours:  Third Thursday of every month 2-3 pm and as needed.  Please schedule in advance.</a:t>
            </a:r>
          </a:p>
          <a:p>
            <a:r>
              <a:rPr lang="en-US" b="1" dirty="0"/>
              <a:t>Geriatric Psychiatry Division Meetings: </a:t>
            </a:r>
            <a:r>
              <a:rPr lang="en-US" dirty="0"/>
              <a:t>be part of the </a:t>
            </a:r>
            <a:r>
              <a:rPr lang="en-US" dirty="0" err="1"/>
              <a:t>listserve</a:t>
            </a:r>
            <a:r>
              <a:rPr lang="en-US" dirty="0"/>
              <a:t> for division meetings </a:t>
            </a:r>
          </a:p>
          <a:p>
            <a:pPr lvl="1"/>
            <a:r>
              <a:rPr lang="en-US" dirty="0"/>
              <a:t>Contact Kelsey Biddle at </a:t>
            </a:r>
            <a:r>
              <a:rPr lang="en-US" dirty="0">
                <a:hlinkClick r:id="rId4"/>
              </a:rPr>
              <a:t>kdbiddle@bwh.harvard.edu</a:t>
            </a:r>
            <a:endParaRPr lang="en-US" dirty="0"/>
          </a:p>
          <a:p>
            <a:pPr lvl="1"/>
            <a:r>
              <a:rPr lang="en-US" dirty="0"/>
              <a:t>Regular meetings 2</a:t>
            </a:r>
            <a:r>
              <a:rPr lang="en-US" baseline="30000" dirty="0"/>
              <a:t>nd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Monday of each month @ 3-4 PM. 1</a:t>
            </a:r>
            <a:r>
              <a:rPr lang="en-US" baseline="30000" dirty="0"/>
              <a:t>st</a:t>
            </a:r>
            <a:r>
              <a:rPr lang="en-US" dirty="0"/>
              <a:t> Wednesday of each month @1:30-2:30 PM</a:t>
            </a:r>
          </a:p>
          <a:p>
            <a:r>
              <a:rPr lang="en-US" b="1" dirty="0"/>
              <a:t>Meet other geriatric psychiatry faculty  </a:t>
            </a:r>
          </a:p>
          <a:p>
            <a:pPr lvl="1"/>
            <a:r>
              <a:rPr lang="en-US" dirty="0"/>
              <a:t>Cathy Gonzalez MD  cgonzalez7@bwh.harvard.edu</a:t>
            </a:r>
          </a:p>
          <a:p>
            <a:pPr lvl="1"/>
            <a:r>
              <a:rPr lang="en-US" dirty="0"/>
              <a:t>Carolina Jimenez-</a:t>
            </a:r>
            <a:r>
              <a:rPr lang="en-US" dirty="0" err="1"/>
              <a:t>Mediedo</a:t>
            </a:r>
            <a:r>
              <a:rPr lang="en-US" dirty="0"/>
              <a:t> MD CJIMENEZMADIEDO@PARTNERS.ORG</a:t>
            </a:r>
          </a:p>
          <a:p>
            <a:pPr lvl="1"/>
            <a:r>
              <a:rPr lang="en-US" dirty="0"/>
              <a:t>Abby Altman PhD </a:t>
            </a:r>
            <a:r>
              <a:rPr lang="en-US" dirty="0" err="1"/>
              <a:t>analtman@bwh.harvard.edu</a:t>
            </a:r>
            <a:endParaRPr lang="en-US" dirty="0"/>
          </a:p>
          <a:p>
            <a:r>
              <a:rPr lang="en-US" b="1" dirty="0"/>
              <a:t>Meet Partners geriatric psychiatry fellow(s): </a:t>
            </a:r>
          </a:p>
          <a:p>
            <a:pPr lvl="1"/>
            <a:r>
              <a:rPr lang="en-US" dirty="0"/>
              <a:t>Caroline Bader MD  (2018-2019) </a:t>
            </a:r>
            <a:r>
              <a:rPr lang="en-US" dirty="0" err="1"/>
              <a:t>csbader@partners.org</a:t>
            </a:r>
            <a:endParaRPr lang="en-US" dirty="0"/>
          </a:p>
          <a:p>
            <a:pPr lvl="1"/>
            <a:r>
              <a:rPr lang="en-US" dirty="0"/>
              <a:t>Megan Dawson MD (2019-2020) </a:t>
            </a:r>
            <a:r>
              <a:rPr lang="en-US" dirty="0">
                <a:hlinkClick r:id="rId5"/>
              </a:rPr>
              <a:t>mdawson2@partners.org</a:t>
            </a:r>
            <a:endParaRPr lang="en-US" dirty="0"/>
          </a:p>
          <a:p>
            <a:pPr lvl="1"/>
            <a:r>
              <a:rPr lang="en-US" dirty="0"/>
              <a:t>Rachel Ann Meyen MD (2019-2020)</a:t>
            </a:r>
          </a:p>
          <a:p>
            <a:r>
              <a:rPr lang="en-US" b="1" dirty="0"/>
              <a:t>Residents involved in geriatric psychiatry concentration as of 2019-2020</a:t>
            </a:r>
          </a:p>
          <a:p>
            <a:pPr lvl="1"/>
            <a:r>
              <a:rPr lang="en-US" dirty="0"/>
              <a:t>Jennie </a:t>
            </a:r>
            <a:r>
              <a:rPr lang="en-US" dirty="0" err="1"/>
              <a:t>Davidow</a:t>
            </a:r>
            <a:r>
              <a:rPr lang="en-US" dirty="0"/>
              <a:t> MD (PGY-4), </a:t>
            </a:r>
            <a:r>
              <a:rPr lang="en-US" dirty="0" err="1"/>
              <a:t>Hema</a:t>
            </a:r>
            <a:r>
              <a:rPr lang="en-US" dirty="0"/>
              <a:t> </a:t>
            </a:r>
            <a:r>
              <a:rPr lang="en-US" dirty="0" err="1"/>
              <a:t>Kher</a:t>
            </a:r>
            <a:r>
              <a:rPr lang="en-US" dirty="0"/>
              <a:t> MD (PGY-3), </a:t>
            </a:r>
            <a:r>
              <a:rPr lang="en-US" dirty="0" err="1"/>
              <a:t>Arthi</a:t>
            </a:r>
            <a:r>
              <a:rPr lang="en-US" dirty="0"/>
              <a:t> </a:t>
            </a:r>
            <a:r>
              <a:rPr lang="en-US" dirty="0" err="1"/>
              <a:t>Kumaravel</a:t>
            </a:r>
            <a:r>
              <a:rPr lang="en-US" dirty="0"/>
              <a:t> MD (PGY-3), Erica </a:t>
            </a:r>
            <a:r>
              <a:rPr lang="en-US" dirty="0" err="1"/>
              <a:t>Siwila-Sackman</a:t>
            </a:r>
            <a:r>
              <a:rPr lang="en-US" dirty="0"/>
              <a:t> MD (PGY-2), </a:t>
            </a:r>
            <a:r>
              <a:rPr lang="en-US" dirty="0" err="1"/>
              <a:t>Sanjali</a:t>
            </a:r>
            <a:r>
              <a:rPr lang="en-US" dirty="0"/>
              <a:t> Kumar MD (PGY-2) 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5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5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427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Residency Framework and Elective Options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5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0921CB-A0C2-DA48-8817-52970AB48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130" y="230188"/>
            <a:ext cx="4143086" cy="12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1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421187"/>
              </p:ext>
            </p:extLst>
          </p:nvPr>
        </p:nvGraphicFramePr>
        <p:xfrm>
          <a:off x="1" y="0"/>
          <a:ext cx="12192001" cy="69178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78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8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8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5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9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PGY1</a:t>
                      </a:r>
                    </a:p>
                  </a:txBody>
                  <a:tcPr>
                    <a:solidFill>
                      <a:srgbClr val="0089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PGY2</a:t>
                      </a:r>
                    </a:p>
                  </a:txBody>
                  <a:tcPr>
                    <a:solidFill>
                      <a:srgbClr val="0089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PGY3</a:t>
                      </a:r>
                    </a:p>
                  </a:txBody>
                  <a:tcPr>
                    <a:solidFill>
                      <a:srgbClr val="0089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PGY4</a:t>
                      </a:r>
                    </a:p>
                  </a:txBody>
                  <a:tcPr>
                    <a:solidFill>
                      <a:srgbClr val="0089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GOAL: </a:t>
                      </a:r>
                      <a:r>
                        <a:rPr lang="en-US" sz="1500" dirty="0"/>
                        <a:t>Introduction to geriatric psychiatry and related services at BWH.</a:t>
                      </a:r>
                      <a:endParaRPr lang="en-US" sz="1500" b="0" dirty="0"/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GOAL: </a:t>
                      </a:r>
                      <a:r>
                        <a:rPr lang="en-US" sz="1500" dirty="0"/>
                        <a:t>Introduction to geriatric psychiatry at BWH and broader concentration experiences.</a:t>
                      </a:r>
                      <a:endParaRPr lang="en-US" sz="1500" b="0" dirty="0"/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GOAL: </a:t>
                      </a:r>
                      <a:r>
                        <a:rPr lang="en-US" sz="1500" dirty="0"/>
                        <a:t>Introduction to geriatric psychiatry and related services at BWH or continued professional growth and individuation within concentration.</a:t>
                      </a:r>
                      <a:endParaRPr lang="en-US" sz="1500" b="0" dirty="0"/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622">
                <a:tc gridSpan="4">
                  <a:txBody>
                    <a:bodyPr/>
                    <a:lstStyle/>
                    <a:p>
                      <a:r>
                        <a:rPr lang="en-US" sz="1700" dirty="0"/>
                        <a:t>OPPORTUNITIES FOR SHADOWING:  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500" dirty="0"/>
                        <a:t>Juan Carlos </a:t>
                      </a:r>
                      <a:r>
                        <a:rPr lang="en-US" sz="1500" dirty="0" err="1"/>
                        <a:t>Urizar</a:t>
                      </a:r>
                      <a:r>
                        <a:rPr lang="en-US" sz="1500" dirty="0"/>
                        <a:t> MD (Geriatric Neuropsychiatry);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dirty="0"/>
                        <a:t>Cathy Gonzalez MD (Geriatric Psychiatry Clinic)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500" dirty="0"/>
                        <a:t>Abby Altman PhD (Psychology group (Behavioral Activation Group on Monday afternoon) or individual therapy) 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500" dirty="0"/>
                        <a:t>Neuropsychological testing (</a:t>
                      </a:r>
                      <a:r>
                        <a:rPr lang="en-US" sz="1500" dirty="0" err="1"/>
                        <a:t>Dorene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Rentz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PsyD</a:t>
                      </a:r>
                      <a:r>
                        <a:rPr lang="en-US" sz="1500" dirty="0"/>
                        <a:t>; Kate Papp PhD; Margaret O’Connor PhD);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dirty="0"/>
                        <a:t>Social work (Laura Morrissey LICSW)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500" dirty="0"/>
                        <a:t>Memory Training Group/Margaret O’Connor PhD and/or Executive Function Training Group/Kim </a:t>
                      </a:r>
                      <a:r>
                        <a:rPr lang="en-US" sz="1500" dirty="0" err="1"/>
                        <a:t>Willment</a:t>
                      </a:r>
                      <a:r>
                        <a:rPr lang="en-US" sz="1500" dirty="0"/>
                        <a:t> PhD</a:t>
                      </a:r>
                      <a:endParaRPr lang="en-US" sz="1500" b="0" dirty="0"/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2148">
                <a:tc gridSpan="4">
                  <a:txBody>
                    <a:bodyPr/>
                    <a:lstStyle/>
                    <a:p>
                      <a:r>
                        <a:rPr lang="en-US" sz="1700" dirty="0"/>
                        <a:t>OPPORTUNITIES FOR SHADOWING -</a:t>
                      </a:r>
                      <a:r>
                        <a:rPr lang="en-US" sz="1700" baseline="0" dirty="0"/>
                        <a:t> IN DEVELOPMENT: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500" dirty="0"/>
                        <a:t>Visit long-term care center,</a:t>
                      </a:r>
                      <a:r>
                        <a:rPr lang="en-US" sz="1500" baseline="0" dirty="0"/>
                        <a:t> BWH </a:t>
                      </a:r>
                      <a:r>
                        <a:rPr lang="en-US" sz="1500" dirty="0" err="1"/>
                        <a:t>Osher</a:t>
                      </a:r>
                      <a:r>
                        <a:rPr lang="en-US" sz="1500" dirty="0"/>
                        <a:t> Center, and/or Hospice</a:t>
                      </a:r>
                      <a:r>
                        <a:rPr lang="en-US" sz="1500" baseline="0" dirty="0"/>
                        <a:t>/Palliative Care Visit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500" dirty="0"/>
                        <a:t>Alzheimer’s Association MA/NH Chapter visit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500" dirty="0"/>
                        <a:t>Gerontology and Collaborative Care visit at BWH South Huntington Primary Care Practice; Neurology consultations</a:t>
                      </a:r>
                      <a:r>
                        <a:rPr lang="en-US" sz="1500" baseline="0" dirty="0"/>
                        <a:t> at FH; Neuropathology</a:t>
                      </a:r>
                      <a:endParaRPr lang="en-US" sz="1500" dirty="0"/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674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ENGAGEMENT WITH FACULTY/MENTORING: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500" dirty="0"/>
                        <a:t>Attend Center for Brain Mind Medicine Teaching Rounds and Geriatric Psychiatry Division meetings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500" dirty="0"/>
                        <a:t>Meet with JC </a:t>
                      </a:r>
                      <a:r>
                        <a:rPr lang="en-US" sz="1500" dirty="0" err="1"/>
                        <a:t>Urizar</a:t>
                      </a:r>
                      <a:r>
                        <a:rPr lang="en-US" sz="1500" dirty="0"/>
                        <a:t> and/or Nancy Donovan to discuss geriatric psychiatry interests</a:t>
                      </a:r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3933">
                <a:tc>
                  <a:txBody>
                    <a:bodyPr/>
                    <a:lstStyle/>
                    <a:p>
                      <a:r>
                        <a:rPr lang="en-US" sz="1700" dirty="0"/>
                        <a:t>PGY1 OPTIONS: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500" dirty="0"/>
                        <a:t>Attend HMS Neuropsychiatry CME; HMS Dementia CME 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500" dirty="0"/>
                        <a:t>Attend AAGP or GSA meeting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500" dirty="0"/>
                        <a:t>Join APA and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dirty="0"/>
                        <a:t>Mass Psychiatric Society Geriatric Interest</a:t>
                      </a:r>
                      <a:r>
                        <a:rPr lang="en-US" sz="1500" baseline="0" dirty="0"/>
                        <a:t> Group</a:t>
                      </a:r>
                      <a:endParaRPr lang="en-US" sz="1500" dirty="0"/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500" dirty="0"/>
                        <a:t>Think ahead to PGY2 electives</a:t>
                      </a:r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PGY2 OPTIONS: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500" dirty="0"/>
                        <a:t>PGY1 Options Available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500" dirty="0"/>
                        <a:t>Complementary Concentration Experience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500" dirty="0"/>
                        <a:t>Apply to AAGP Scholars Program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500" dirty="0"/>
                        <a:t>Lead/engage</a:t>
                      </a:r>
                      <a:r>
                        <a:rPr lang="en-US" sz="1500" baseline="0" dirty="0"/>
                        <a:t> in</a:t>
                      </a:r>
                      <a:r>
                        <a:rPr lang="en-US" sz="1500" dirty="0"/>
                        <a:t> project</a:t>
                      </a:r>
                      <a:r>
                        <a:rPr lang="en-US" sz="1500" baseline="0" dirty="0"/>
                        <a:t> &amp; </a:t>
                      </a:r>
                      <a:r>
                        <a:rPr lang="en-US" sz="1500" dirty="0"/>
                        <a:t>poster for </a:t>
                      </a:r>
                      <a:r>
                        <a:rPr lang="en-US" sz="1500" dirty="0" err="1"/>
                        <a:t>Mysell</a:t>
                      </a:r>
                      <a:r>
                        <a:rPr lang="en-US" sz="1500" dirty="0"/>
                        <a:t> Day or AAGP meeting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500" dirty="0"/>
                        <a:t>Think ahead to PGY3 electives</a:t>
                      </a:r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PGY3 OPTIONS: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500" dirty="0"/>
                        <a:t>PGY1 &amp; PGY2 Options Available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500" baseline="0" dirty="0"/>
                        <a:t>Longitudinal </a:t>
                      </a:r>
                      <a:r>
                        <a:rPr lang="en-US" sz="1500" baseline="0" dirty="0" err="1"/>
                        <a:t>Geripsych</a:t>
                      </a:r>
                      <a:r>
                        <a:rPr lang="en-US" sz="1500" baseline="0" dirty="0"/>
                        <a:t> Clinic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500" baseline="0" dirty="0"/>
                        <a:t>Co-leadership Behavioral Activation Group</a:t>
                      </a:r>
                      <a:endParaRPr lang="en-US" sz="150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500" dirty="0"/>
                        <a:t>Apply to Geriatric Psychiatry or BWH Neuropsychiatry Fellowship or other training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500" baseline="0" dirty="0"/>
                        <a:t>Define an academic </a:t>
                      </a:r>
                      <a:r>
                        <a:rPr lang="en-US" sz="1500" dirty="0"/>
                        <a:t>project 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500" dirty="0"/>
                        <a:t>Think ahead to PGY4 electives</a:t>
                      </a:r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PGY4 OPTIONS: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500" dirty="0"/>
                        <a:t>PGY1,</a:t>
                      </a:r>
                      <a:r>
                        <a:rPr lang="en-US" sz="1500" baseline="0" dirty="0"/>
                        <a:t> PGY2 &amp; PGY3 Options Available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500" dirty="0"/>
                        <a:t>Execute an academic project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500" dirty="0"/>
                        <a:t>Leadership opportunities (possible chiefship 2020-21)  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500" dirty="0"/>
                        <a:t>Apply to fellowship programs</a:t>
                      </a:r>
                      <a:r>
                        <a:rPr lang="en-US" sz="1500" baseline="0" dirty="0"/>
                        <a:t> (implies a gap year)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500" baseline="0" dirty="0"/>
                        <a:t>Apply for a HMS research fellowship   </a:t>
                      </a:r>
                      <a:endParaRPr lang="en-US" sz="1500" dirty="0"/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noFill/>
          <a:ln w="57150">
            <a:solidFill>
              <a:srgbClr val="005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2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464355"/>
              </p:ext>
            </p:extLst>
          </p:nvPr>
        </p:nvGraphicFramePr>
        <p:xfrm>
          <a:off x="0" y="959335"/>
          <a:ext cx="12192000" cy="53025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55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MONDAY</a:t>
                      </a:r>
                    </a:p>
                  </a:txBody>
                  <a:tcPr>
                    <a:solidFill>
                      <a:srgbClr val="0099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TUESDAY</a:t>
                      </a:r>
                    </a:p>
                  </a:txBody>
                  <a:tcPr>
                    <a:solidFill>
                      <a:srgbClr val="0099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WEDNESDAY</a:t>
                      </a:r>
                    </a:p>
                  </a:txBody>
                  <a:tcPr>
                    <a:solidFill>
                      <a:srgbClr val="0099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THURSDAY</a:t>
                      </a:r>
                    </a:p>
                  </a:txBody>
                  <a:tcPr>
                    <a:solidFill>
                      <a:srgbClr val="0099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FRIDAY</a:t>
                      </a:r>
                    </a:p>
                  </a:txBody>
                  <a:tcPr>
                    <a:solidFill>
                      <a:srgbClr val="009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1473">
                <a:tc>
                  <a:txBody>
                    <a:bodyPr/>
                    <a:lstStyle/>
                    <a:p>
                      <a:r>
                        <a:rPr lang="en-US" b="1" dirty="0"/>
                        <a:t>AM</a:t>
                      </a:r>
                    </a:p>
                    <a:p>
                      <a:r>
                        <a:rPr lang="en-US" dirty="0"/>
                        <a:t>JC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Urizar</a:t>
                      </a:r>
                      <a:r>
                        <a:rPr lang="en-US" baseline="0" dirty="0"/>
                        <a:t> MD</a:t>
                      </a:r>
                      <a:r>
                        <a:rPr lang="en-US" baseline="30000" dirty="0"/>
                        <a:t>1</a:t>
                      </a:r>
                      <a:endParaRPr lang="en-US" baseline="0" dirty="0"/>
                    </a:p>
                    <a:p>
                      <a:r>
                        <a:rPr lang="en-US" baseline="0" dirty="0"/>
                        <a:t>Abby Altman PhD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baseline="0" dirty="0"/>
                        <a:t>Dorene Rentz PsyD</a:t>
                      </a:r>
                      <a:r>
                        <a:rPr lang="en-US" baseline="30000" dirty="0"/>
                        <a:t>3 </a:t>
                      </a:r>
                      <a:endParaRPr lang="en-US" baseline="0" dirty="0"/>
                    </a:p>
                    <a:p>
                      <a:r>
                        <a:rPr lang="en-US" baseline="0" dirty="0"/>
                        <a:t>Margaret O’Connor PhD</a:t>
                      </a:r>
                      <a:r>
                        <a:rPr lang="en-US" baseline="30000" dirty="0"/>
                        <a:t>3</a:t>
                      </a:r>
                      <a:endParaRPr lang="en-US" baseline="0" dirty="0"/>
                    </a:p>
                    <a:p>
                      <a:r>
                        <a:rPr lang="en-US" baseline="0" dirty="0"/>
                        <a:t>Laura Morrissey LICSW</a:t>
                      </a:r>
                      <a:r>
                        <a:rPr lang="en-US" baseline="30000" dirty="0"/>
                        <a:t>4</a:t>
                      </a:r>
                      <a:endParaRPr lang="en-US" baseline="0" dirty="0"/>
                    </a:p>
                    <a:p>
                      <a:r>
                        <a:rPr lang="en-US" baseline="0" dirty="0"/>
                        <a:t>(Cathy Gonzalez MD</a:t>
                      </a:r>
                      <a:r>
                        <a:rPr lang="en-US" baseline="30000" dirty="0"/>
                        <a:t>5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Abby Altman PhD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Margaret O’Connor PhD</a:t>
                      </a:r>
                      <a:r>
                        <a:rPr lang="en-US" baseline="30000" dirty="0"/>
                        <a:t>3</a:t>
                      </a: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Laura Morrissey LICSW</a:t>
                      </a:r>
                      <a:r>
                        <a:rPr lang="en-US" baseline="30000" dirty="0"/>
                        <a:t>4</a:t>
                      </a: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Abby Altman PhD</a:t>
                      </a:r>
                      <a:r>
                        <a:rPr lang="en-US" baseline="30000" dirty="0"/>
                        <a:t>2</a:t>
                      </a: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Kate Papp PhD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Margaret O’Connor PhD</a:t>
                      </a:r>
                      <a:r>
                        <a:rPr lang="en-US" baseline="30000" dirty="0"/>
                        <a:t>3</a:t>
                      </a: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Laura Morrissey LICSW</a:t>
                      </a:r>
                      <a:r>
                        <a:rPr lang="en-US" baseline="30000" dirty="0"/>
                        <a:t>4</a:t>
                      </a: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(Cathy Gonzalez MD</a:t>
                      </a:r>
                      <a:r>
                        <a:rPr lang="en-US" baseline="30000" dirty="0"/>
                        <a:t>5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Laura Morrissey LICSW</a:t>
                      </a:r>
                      <a:r>
                        <a:rPr lang="en-US" baseline="30000" dirty="0"/>
                        <a:t>4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Laura Morrissey LICSW</a:t>
                      </a:r>
                      <a:r>
                        <a:rPr lang="en-US" baseline="30000" dirty="0"/>
                        <a:t>4</a:t>
                      </a: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(JC </a:t>
                      </a:r>
                      <a:r>
                        <a:rPr lang="en-US" baseline="0" dirty="0" err="1"/>
                        <a:t>Urizar</a:t>
                      </a:r>
                      <a:r>
                        <a:rPr lang="en-US" baseline="0" dirty="0"/>
                        <a:t> MD</a:t>
                      </a:r>
                      <a:r>
                        <a:rPr lang="en-US" baseline="30000" dirty="0"/>
                        <a:t>1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5986">
                <a:tc>
                  <a:txBody>
                    <a:bodyPr/>
                    <a:lstStyle/>
                    <a:p>
                      <a:r>
                        <a:rPr lang="en-US" b="1" dirty="0"/>
                        <a:t>PM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Abby Altman PhD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/>
                        <a:t>Dorene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Rentz</a:t>
                      </a:r>
                      <a:r>
                        <a:rPr lang="en-US" baseline="0" dirty="0"/>
                        <a:t> PsyD</a:t>
                      </a:r>
                      <a:r>
                        <a:rPr lang="en-US" baseline="30000" dirty="0"/>
                        <a:t>3</a:t>
                      </a: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Margaret O’Connor PhD</a:t>
                      </a:r>
                      <a:r>
                        <a:rPr lang="en-US" baseline="30000" dirty="0"/>
                        <a:t>3</a:t>
                      </a: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Laura Morrissey LICSW</a:t>
                      </a:r>
                      <a:r>
                        <a:rPr lang="en-US" baseline="30000" dirty="0"/>
                        <a:t>4</a:t>
                      </a: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Abby Altman PhD</a:t>
                      </a:r>
                      <a:r>
                        <a:rPr lang="en-US" baseline="30000" dirty="0"/>
                        <a:t>2</a:t>
                      </a: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Laura Morrissey LICSW</a:t>
                      </a:r>
                      <a:r>
                        <a:rPr lang="en-US" baseline="30000" dirty="0"/>
                        <a:t>4</a:t>
                      </a: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Margaret O’Connor PhD/ Memory Training Group</a:t>
                      </a: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Abby Altman PhD</a:t>
                      </a:r>
                      <a:r>
                        <a:rPr lang="en-US" baseline="30000" dirty="0"/>
                        <a:t>2</a:t>
                      </a: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Kate Papp PhD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Margaret O’Connor PhD</a:t>
                      </a:r>
                      <a:r>
                        <a:rPr lang="en-US" baseline="30000" dirty="0"/>
                        <a:t>3</a:t>
                      </a: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Laura Morrissey LICSW</a:t>
                      </a:r>
                      <a:r>
                        <a:rPr lang="en-US" baseline="30000" dirty="0"/>
                        <a:t>4</a:t>
                      </a: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Kim </a:t>
                      </a:r>
                      <a:r>
                        <a:rPr lang="en-US" baseline="0" dirty="0" err="1"/>
                        <a:t>Willment</a:t>
                      </a:r>
                      <a:r>
                        <a:rPr lang="en-US" baseline="0" dirty="0"/>
                        <a:t> PhD /Executive Function Training Group</a:t>
                      </a:r>
                      <a:endParaRPr lang="en-US" dirty="0"/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Laura Morrissey LICSW</a:t>
                      </a:r>
                      <a:r>
                        <a:rPr lang="en-US" baseline="30000" dirty="0"/>
                        <a:t>4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0099C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Laura Morrissey LICSW</a:t>
                      </a:r>
                      <a:r>
                        <a:rPr lang="en-US" baseline="30000" dirty="0"/>
                        <a:t>4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0099C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-12848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Shadowing Opportunities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61874"/>
            <a:ext cx="1128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 </a:t>
            </a:r>
            <a:r>
              <a:rPr lang="en-US" dirty="0"/>
              <a:t>Geriatric Neuropsychiatry; </a:t>
            </a:r>
            <a:r>
              <a:rPr lang="en-US" baseline="30000" dirty="0"/>
              <a:t>2</a:t>
            </a:r>
            <a:r>
              <a:rPr lang="en-US" dirty="0"/>
              <a:t> Geriatric Psychology; </a:t>
            </a:r>
            <a:r>
              <a:rPr lang="en-US" baseline="30000" dirty="0"/>
              <a:t>3 </a:t>
            </a:r>
            <a:r>
              <a:rPr lang="en-US" dirty="0"/>
              <a:t>Neuropsychology (evaluations involve AM and PM); </a:t>
            </a:r>
            <a:r>
              <a:rPr lang="en-US" baseline="30000" dirty="0"/>
              <a:t>4</a:t>
            </a:r>
            <a:r>
              <a:rPr lang="en-US" dirty="0"/>
              <a:t> Social Work, </a:t>
            </a:r>
          </a:p>
          <a:p>
            <a:r>
              <a:rPr lang="en-US" baseline="30000" dirty="0"/>
              <a:t>5</a:t>
            </a:r>
            <a:r>
              <a:rPr lang="en-US" dirty="0"/>
              <a:t> Geriatric Psychiatry.     In parentheses: tentative days</a:t>
            </a:r>
          </a:p>
        </p:txBody>
      </p:sp>
    </p:spTree>
    <p:extLst>
      <p:ext uri="{BB962C8B-B14F-4D97-AF65-F5344CB8AC3E}">
        <p14:creationId xmlns:p14="http://schemas.microsoft.com/office/powerpoint/2010/main" val="252598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1547</Words>
  <Application>Microsoft Macintosh PowerPoint</Application>
  <PresentationFormat>Widescreen</PresentationFormat>
  <Paragraphs>228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Geneva</vt:lpstr>
      <vt:lpstr>Wingdings</vt:lpstr>
      <vt:lpstr>Office Theme</vt:lpstr>
      <vt:lpstr>PowerPoint Presentation</vt:lpstr>
      <vt:lpstr>Mission</vt:lpstr>
      <vt:lpstr> Concentration Objectives</vt:lpstr>
      <vt:lpstr>Overview of Geriatric Psychiatry at BWH</vt:lpstr>
      <vt:lpstr>PowerPoint Presentation</vt:lpstr>
      <vt:lpstr>Concentration Leadership, Faculty &amp; Trainees </vt:lpstr>
      <vt:lpstr>Residency Framework and Elective Options</vt:lpstr>
      <vt:lpstr>PowerPoint Presentation</vt:lpstr>
      <vt:lpstr>Shadowing Opportunities</vt:lpstr>
      <vt:lpstr>           Relevant Dates for Geriatric Psychiatry</vt:lpstr>
      <vt:lpstr>PowerPoint Presentation</vt:lpstr>
      <vt:lpstr>           PGY3 Didactics for Geriatric Psychiatry</vt:lpstr>
      <vt:lpstr>QUESTIONS?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Geriatric Psychiatry Concentration</dc:title>
  <dc:creator>Urizar, Juan C.,M.D.</dc:creator>
  <cp:lastModifiedBy>Kelsey Biddle</cp:lastModifiedBy>
  <cp:revision>212</cp:revision>
  <dcterms:created xsi:type="dcterms:W3CDTF">2019-03-10T17:29:40Z</dcterms:created>
  <dcterms:modified xsi:type="dcterms:W3CDTF">2020-02-05T18:55:50Z</dcterms:modified>
</cp:coreProperties>
</file>